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5"/>
  </p:notesMasterIdLst>
  <p:sldIdLst>
    <p:sldId id="264" r:id="rId2"/>
    <p:sldId id="276" r:id="rId3"/>
    <p:sldId id="27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2D8A"/>
    <a:srgbClr val="DAEDE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-5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4D05D9-7333-4687-82AF-85FCEDB30846}" type="datetimeFigureOut">
              <a:rPr lang="en-US" smtClean="0"/>
              <a:pPr/>
              <a:t>9/22/2011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C83739-D435-4878-80AF-3E88495728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6356350"/>
            <a:ext cx="2286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08080"/>
            <a:ext cx="2133600" cy="46166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6356350"/>
            <a:ext cx="2286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08080"/>
            <a:ext cx="2133600" cy="46166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>
                <a:solidFill>
                  <a:schemeClr val="accent2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2">
                    <a:lumMod val="75000"/>
                  </a:schemeClr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0" hasCustomPrompt="1"/>
          </p:nvPr>
        </p:nvSpPr>
        <p:spPr>
          <a:xfrm>
            <a:off x="6768795" y="6239106"/>
            <a:ext cx="1921727" cy="461665"/>
          </a:xfrm>
        </p:spPr>
        <p:txBody>
          <a:bodyPr wrap="square">
            <a:spAutoFit/>
          </a:bodyPr>
          <a:lstStyle>
            <a:lvl1pPr algn="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  <a:lvl2pPr>
              <a:buNone/>
              <a:defRPr sz="1400"/>
            </a:lvl2pPr>
            <a:lvl3pPr>
              <a:buNone/>
              <a:defRPr sz="1400"/>
            </a:lvl3pPr>
            <a:lvl4pPr>
              <a:buNone/>
              <a:defRPr sz="1400"/>
            </a:lvl4pPr>
            <a:lvl5pPr>
              <a:buNone/>
              <a:defRPr sz="1400"/>
            </a:lvl5pPr>
          </a:lstStyle>
          <a:p>
            <a:r>
              <a:rPr lang="en-US" dirty="0" smtClean="0"/>
              <a:t>© 2011 RIT Department of Software Engineering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>
                <a:solidFill>
                  <a:schemeClr val="accent2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2">
                    <a:lumMod val="75000"/>
                  </a:schemeClr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6356350"/>
            <a:ext cx="2286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08080"/>
            <a:ext cx="2133600" cy="46166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356350"/>
            <a:ext cx="2286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08080"/>
            <a:ext cx="2133600" cy="46166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429000" y="6356350"/>
            <a:ext cx="2286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08080"/>
            <a:ext cx="2133600" cy="46166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6553200" y="6308080"/>
            <a:ext cx="2133600" cy="46166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3429000" y="6356350"/>
            <a:ext cx="2286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467100" y="6356350"/>
            <a:ext cx="2209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08080"/>
            <a:ext cx="2133600" cy="46166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356350"/>
            <a:ext cx="2286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08080"/>
            <a:ext cx="2133600" cy="46166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4384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08080"/>
            <a:ext cx="2133600" cy="46166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6934200" y="62484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© 2011 RIT Department of Software Engineering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6238" y="506413"/>
            <a:ext cx="6048375" cy="294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138738" y="2097088"/>
            <a:ext cx="3883025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One large website.  Complex.</a:t>
            </a:r>
          </a:p>
          <a:p>
            <a:endParaRPr lang="en-US"/>
          </a:p>
          <a:p>
            <a:r>
              <a:rPr lang="en-US"/>
              <a:t>One small software upgrade.  Easy.</a:t>
            </a:r>
          </a:p>
          <a:p>
            <a:endParaRPr lang="en-US"/>
          </a:p>
          <a:p>
            <a:r>
              <a:rPr lang="en-US"/>
              <a:t>One 90 minute outage.   Priceless?</a:t>
            </a:r>
          </a:p>
          <a:p>
            <a:endParaRPr lang="en-US"/>
          </a:p>
          <a:p>
            <a:r>
              <a:rPr lang="en-US"/>
              <a:t>No!  It was estimated to cost $2.8M in lost revenue.</a:t>
            </a: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8950" y="749300"/>
            <a:ext cx="4578350" cy="1673225"/>
          </a:xfrm>
          <a:prstGeom prst="rect">
            <a:avLst/>
          </a:prstGeom>
          <a:solidFill>
            <a:schemeClr val="accent1">
              <a:alpha val="48000"/>
            </a:schemeClr>
          </a:solidFill>
          <a:ln w="15875">
            <a:solidFill>
              <a:srgbClr val="002060">
                <a:alpha val="76000"/>
              </a:srgbClr>
            </a:solidFill>
            <a:miter lim="800000"/>
            <a:headEnd/>
            <a:tailEnd/>
          </a:ln>
          <a:effectLst>
            <a:outerShdw blurRad="50800" dist="50800" dir="5400000" sx="85000" sy="85000" algn="ctr" rotWithShape="0">
              <a:srgbClr val="000000">
                <a:alpha val="62000"/>
              </a:srgbClr>
            </a:outerShdw>
          </a:effectLst>
        </p:spPr>
      </p:pic>
      <p:sp>
        <p:nvSpPr>
          <p:cNvPr id="5" name="Text Placeholder 8"/>
          <p:cNvSpPr txBox="1">
            <a:spLocks/>
          </p:cNvSpPr>
          <p:nvPr/>
        </p:nvSpPr>
        <p:spPr>
          <a:xfrm>
            <a:off x="1495425" y="4699000"/>
            <a:ext cx="6705600" cy="1384300"/>
          </a:xfrm>
          <a:prstGeom prst="rect">
            <a:avLst/>
          </a:prstGeom>
          <a:solidFill>
            <a:srgbClr val="DAEDEF"/>
          </a:solidFill>
          <a:ln>
            <a:solidFill>
              <a:srgbClr val="2D2D8A"/>
            </a:solidFill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000" kern="0" dirty="0">
                <a:latin typeface="+mn-lt"/>
              </a:rPr>
              <a:t>This is </a:t>
            </a:r>
            <a:r>
              <a:rPr lang="en-US" sz="2000" kern="0" dirty="0" smtClean="0"/>
              <a:t>not safety-critical, but it is</a:t>
            </a:r>
            <a:r>
              <a:rPr lang="en-US" sz="2000" kern="0" dirty="0" smtClean="0">
                <a:latin typeface="+mn-lt"/>
              </a:rPr>
              <a:t> financial-critical.</a:t>
            </a:r>
            <a:endParaRPr lang="en-US" sz="2000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000" kern="0" dirty="0">
                <a:latin typeface="+mn-lt"/>
              </a:rPr>
              <a:t>This team needed </a:t>
            </a:r>
            <a:r>
              <a:rPr lang="en-US" sz="2000" kern="0" dirty="0" smtClean="0">
                <a:latin typeface="+mn-lt"/>
              </a:rPr>
              <a:t>a better understanding of </a:t>
            </a:r>
            <a:r>
              <a:rPr lang="en-US" sz="2000" kern="0" dirty="0">
                <a:latin typeface="+mn-lt"/>
              </a:rPr>
              <a:t>the process for developing a </a:t>
            </a:r>
            <a:r>
              <a:rPr lang="en-US" sz="2000" kern="0" dirty="0" smtClean="0">
                <a:latin typeface="+mn-lt"/>
              </a:rPr>
              <a:t>critical </a:t>
            </a:r>
            <a:r>
              <a:rPr lang="en-US" sz="2000" kern="0" dirty="0">
                <a:latin typeface="+mn-lt"/>
              </a:rPr>
              <a:t>system, and how to bring an upgrade on-line without taking down the system.</a:t>
            </a:r>
          </a:p>
        </p:txBody>
      </p:sp>
      <p:grpSp>
        <p:nvGrpSpPr>
          <p:cNvPr id="2" name="TextBox 6"/>
          <p:cNvGrpSpPr>
            <a:grpSpLocks/>
          </p:cNvGrpSpPr>
          <p:nvPr/>
        </p:nvGrpSpPr>
        <p:grpSpPr bwMode="auto">
          <a:xfrm>
            <a:off x="2803525" y="5803900"/>
            <a:ext cx="3856038" cy="444500"/>
            <a:chOff x="1766" y="3656"/>
            <a:chExt cx="2327" cy="280"/>
          </a:xfrm>
        </p:grpSpPr>
        <p:pic>
          <p:nvPicPr>
            <p:cNvPr id="19461" name="TextBox 6"/>
            <p:cNvPicPr>
              <a:picLocks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766" y="3656"/>
              <a:ext cx="2281" cy="280"/>
            </a:xfrm>
            <a:prstGeom prst="rect">
              <a:avLst/>
            </a:prstGeom>
            <a:noFill/>
          </p:spPr>
        </p:pic>
        <p:sp>
          <p:nvSpPr>
            <p:cNvPr id="19462" name="Text Box 6"/>
            <p:cNvSpPr txBox="1">
              <a:spLocks noChangeArrowheads="1"/>
            </p:cNvSpPr>
            <p:nvPr/>
          </p:nvSpPr>
          <p:spPr bwMode="auto">
            <a:xfrm>
              <a:off x="1782" y="3672"/>
              <a:ext cx="231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dirty="0"/>
                <a:t>Software development process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1" dur="indefinite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3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4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7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5" grpId="0" build="p" animBg="1"/>
      <p:bldP spid="5" grpId="1" build="allAtOnce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457200" y="170646"/>
            <a:ext cx="8229600" cy="954107"/>
          </a:xfrm>
        </p:spPr>
        <p:txBody>
          <a:bodyPr anchor="t" anchorCtr="0">
            <a:normAutofit/>
          </a:bodyPr>
          <a:lstStyle/>
          <a:p>
            <a:pPr algn="l" eaLnBrk="1" hangingPunct="1"/>
            <a:r>
              <a:rPr lang="en-US" sz="2800" dirty="0" smtClean="0"/>
              <a:t>Let’s think about a process question.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830997"/>
          </a:xfrm>
        </p:spPr>
        <p:txBody>
          <a:bodyPr>
            <a:spAutoFit/>
          </a:bodyPr>
          <a:lstStyle/>
          <a:p>
            <a:pPr eaLnBrk="1" hangingPunct="1"/>
            <a:r>
              <a:rPr lang="en-US" sz="2400" dirty="0" smtClean="0"/>
              <a:t>What should be the differences in the way a team approaches developing the following systems?</a:t>
            </a:r>
          </a:p>
        </p:txBody>
      </p:sp>
      <p:pic>
        <p:nvPicPr>
          <p:cNvPr id="604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2438400"/>
            <a:ext cx="1666875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41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00800" y="2362200"/>
            <a:ext cx="20955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42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05200" y="2514600"/>
            <a:ext cx="17145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 anchor="t" anchorCtr="0">
            <a:normAutofit/>
          </a:bodyPr>
          <a:lstStyle/>
          <a:p>
            <a:pPr algn="l" eaLnBrk="1" hangingPunct="1"/>
            <a:r>
              <a:rPr lang="en-US" sz="2800" dirty="0" smtClean="0"/>
              <a:t>Software engineers need to understand the best development methods for creating quality software.</a:t>
            </a:r>
          </a:p>
        </p:txBody>
      </p:sp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65202" y="1680116"/>
            <a:ext cx="3008350" cy="225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9398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71961" y="1945189"/>
            <a:ext cx="2126166" cy="1634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399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29027" y="4235723"/>
            <a:ext cx="2220234" cy="2087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402" name="Picture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84393" y="1713571"/>
            <a:ext cx="255571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9405" name="Picture 1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23317" y="4278351"/>
            <a:ext cx="3838575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852</TotalTime>
  <Words>111</Words>
  <Application>Microsoft Office PowerPoint</Application>
  <PresentationFormat>On-screen Show (4:3)</PresentationFormat>
  <Paragraphs>13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Let’s think about a process question.</vt:lpstr>
      <vt:lpstr>Software engineers need to understand the best development methods for creating quality software.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Engineering@RIT</dc:title>
  <dc:creator>jrv</dc:creator>
  <cp:lastModifiedBy>Jim Vallino</cp:lastModifiedBy>
  <cp:revision>95</cp:revision>
  <dcterms:created xsi:type="dcterms:W3CDTF">2006-08-16T00:00:00Z</dcterms:created>
  <dcterms:modified xsi:type="dcterms:W3CDTF">2011-09-22T12:59:48Z</dcterms:modified>
</cp:coreProperties>
</file>