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64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D8A"/>
    <a:srgbClr val="DAEDE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05D9-7333-4687-82AF-85FCEDB30846}" type="datetimeFigureOut">
              <a:rPr lang="en-US" smtClean="0"/>
              <a:pPr/>
              <a:t>9/22/2011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83739-D435-4878-80AF-3E8849572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6768795" y="6239106"/>
            <a:ext cx="1921727" cy="461665"/>
          </a:xfrm>
        </p:spPr>
        <p:txBody>
          <a:bodyPr wrap="square">
            <a:spAutoFit/>
          </a:bodyPr>
          <a:lstStyle>
            <a:lvl1pPr algn="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r>
              <a:rPr lang="en-US" dirty="0" smtClean="0"/>
              <a:t>© 2011 RIT Department of Software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67100" y="6356350"/>
            <a:ext cx="2209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28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438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08080"/>
            <a:ext cx="2133600" cy="46166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934200" y="6248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© 2011 RIT Department of Software Engineering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38" y="506413"/>
            <a:ext cx="60483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38738" y="2097088"/>
            <a:ext cx="38830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One large website.  Complex.</a:t>
            </a:r>
          </a:p>
          <a:p>
            <a:endParaRPr lang="en-US"/>
          </a:p>
          <a:p>
            <a:r>
              <a:rPr lang="en-US"/>
              <a:t>One small software upgrade.  Easy.</a:t>
            </a:r>
          </a:p>
          <a:p>
            <a:endParaRPr lang="en-US"/>
          </a:p>
          <a:p>
            <a:r>
              <a:rPr lang="en-US"/>
              <a:t>One 90 minute outage.   Priceless?</a:t>
            </a:r>
          </a:p>
          <a:p>
            <a:endParaRPr lang="en-US"/>
          </a:p>
          <a:p>
            <a:r>
              <a:rPr lang="en-US"/>
              <a:t>No!  It was estimated to cost $2.8M in lost revenue.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8950" y="749300"/>
            <a:ext cx="4578350" cy="1673225"/>
          </a:xfrm>
          <a:prstGeom prst="rect">
            <a:avLst/>
          </a:prstGeom>
          <a:solidFill>
            <a:schemeClr val="accent1">
              <a:alpha val="48000"/>
            </a:schemeClr>
          </a:solidFill>
          <a:ln w="15875">
            <a:solidFill>
              <a:srgbClr val="002060">
                <a:alpha val="76000"/>
              </a:srgbClr>
            </a:solidFill>
            <a:miter lim="800000"/>
            <a:headEnd/>
            <a:tailEnd/>
          </a:ln>
          <a:effectLst>
            <a:outerShdw blurRad="50800" dist="50800" dir="5400000" sx="85000" sy="85000" algn="ctr" rotWithShape="0">
              <a:srgbClr val="000000">
                <a:alpha val="62000"/>
              </a:srgbClr>
            </a:outerShdw>
          </a:effectLst>
        </p:spPr>
      </p:pic>
      <p:sp>
        <p:nvSpPr>
          <p:cNvPr id="5" name="Text Placeholder 8"/>
          <p:cNvSpPr txBox="1">
            <a:spLocks/>
          </p:cNvSpPr>
          <p:nvPr/>
        </p:nvSpPr>
        <p:spPr>
          <a:xfrm>
            <a:off x="1495425" y="4699000"/>
            <a:ext cx="6705600" cy="1384300"/>
          </a:xfrm>
          <a:prstGeom prst="rect">
            <a:avLst/>
          </a:prstGeom>
          <a:solidFill>
            <a:srgbClr val="DAEDEF"/>
          </a:solidFill>
          <a:ln>
            <a:solidFill>
              <a:srgbClr val="2D2D8A"/>
            </a:solidFill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This is </a:t>
            </a:r>
            <a:r>
              <a:rPr lang="en-US" sz="2000" kern="0" dirty="0" smtClean="0"/>
              <a:t>not safety-critical, but it is</a:t>
            </a:r>
            <a:r>
              <a:rPr lang="en-US" sz="2000" kern="0" dirty="0" smtClean="0">
                <a:latin typeface="+mn-lt"/>
              </a:rPr>
              <a:t> financial-critical.</a:t>
            </a:r>
            <a:endParaRPr lang="en-US" sz="20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This team needed </a:t>
            </a:r>
            <a:r>
              <a:rPr lang="en-US" sz="2000" kern="0" dirty="0" smtClean="0">
                <a:latin typeface="+mn-lt"/>
              </a:rPr>
              <a:t>a better understanding of </a:t>
            </a:r>
            <a:r>
              <a:rPr lang="en-US" sz="2000" kern="0" dirty="0">
                <a:latin typeface="+mn-lt"/>
              </a:rPr>
              <a:t>the process for developing a </a:t>
            </a:r>
            <a:r>
              <a:rPr lang="en-US" sz="2000" kern="0" dirty="0" smtClean="0">
                <a:latin typeface="+mn-lt"/>
              </a:rPr>
              <a:t>critical </a:t>
            </a:r>
            <a:r>
              <a:rPr lang="en-US" sz="2000" kern="0" dirty="0">
                <a:latin typeface="+mn-lt"/>
              </a:rPr>
              <a:t>system, and how to bring an upgrade on-line without taking down the system.</a:t>
            </a:r>
          </a:p>
        </p:txBody>
      </p:sp>
      <p:grpSp>
        <p:nvGrpSpPr>
          <p:cNvPr id="2" name="TextBox 6"/>
          <p:cNvGrpSpPr>
            <a:grpSpLocks/>
          </p:cNvGrpSpPr>
          <p:nvPr/>
        </p:nvGrpSpPr>
        <p:grpSpPr bwMode="auto">
          <a:xfrm>
            <a:off x="2803525" y="5803900"/>
            <a:ext cx="3856038" cy="444500"/>
            <a:chOff x="1766" y="3656"/>
            <a:chExt cx="2327" cy="280"/>
          </a:xfrm>
        </p:grpSpPr>
        <p:pic>
          <p:nvPicPr>
            <p:cNvPr id="19461" name="TextBox 6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66" y="3656"/>
              <a:ext cx="2281" cy="280"/>
            </a:xfrm>
            <a:prstGeom prst="rect">
              <a:avLst/>
            </a:prstGeom>
            <a:noFill/>
          </p:spPr>
        </p:pic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1782" y="3672"/>
              <a:ext cx="2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Software development process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 animBg="1"/>
      <p:bldP spid="5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170646"/>
            <a:ext cx="8229600" cy="954107"/>
          </a:xfrm>
        </p:spPr>
        <p:txBody>
          <a:bodyPr anchor="t" anchorCtr="0">
            <a:normAutofit/>
          </a:bodyPr>
          <a:lstStyle/>
          <a:p>
            <a:pPr algn="l" eaLnBrk="1" hangingPunct="1"/>
            <a:r>
              <a:rPr lang="en-US" sz="2800" dirty="0" smtClean="0"/>
              <a:t>Let’s think about a process question.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0997"/>
          </a:xfrm>
        </p:spPr>
        <p:txBody>
          <a:bodyPr>
            <a:spAutoFit/>
          </a:bodyPr>
          <a:lstStyle/>
          <a:p>
            <a:pPr eaLnBrk="1" hangingPunct="1"/>
            <a:r>
              <a:rPr lang="en-US" sz="2400" dirty="0" smtClean="0"/>
              <a:t>What should be the differences in the way a team approaches developing the following systems?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438400"/>
            <a:ext cx="1666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2362200"/>
            <a:ext cx="2095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5146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/>
          </a:bodyPr>
          <a:lstStyle/>
          <a:p>
            <a:pPr algn="l" eaLnBrk="1" hangingPunct="1"/>
            <a:r>
              <a:rPr lang="en-US" sz="2800" dirty="0" smtClean="0"/>
              <a:t>Software engineers need to understand the best development methods for creating quality software.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5202" y="1680116"/>
            <a:ext cx="3008350" cy="225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1961" y="1945189"/>
            <a:ext cx="2126166" cy="163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9027" y="4235723"/>
            <a:ext cx="2220234" cy="208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4393" y="1713571"/>
            <a:ext cx="255571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405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3317" y="4278351"/>
            <a:ext cx="38385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111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Let’s think about a process question.</vt:lpstr>
      <vt:lpstr>Software engineers need to understand the best development methods for creating quality software.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Engineering@RIT</dc:title>
  <dc:creator>jrv</dc:creator>
  <cp:lastModifiedBy>Jim Vallino</cp:lastModifiedBy>
  <cp:revision>95</cp:revision>
  <dcterms:created xsi:type="dcterms:W3CDTF">2006-08-16T00:00:00Z</dcterms:created>
  <dcterms:modified xsi:type="dcterms:W3CDTF">2011-09-22T12:59:48Z</dcterms:modified>
</cp:coreProperties>
</file>